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9" r:id="rId7"/>
    <p:sldId id="268" r:id="rId8"/>
    <p:sldId id="260" r:id="rId9"/>
    <p:sldId id="261" r:id="rId10"/>
    <p:sldId id="262" r:id="rId11"/>
    <p:sldId id="263" r:id="rId12"/>
    <p:sldId id="270" r:id="rId13"/>
  </p:sldIdLst>
  <p:sldSz cx="14630400" cy="8229600"/>
  <p:notesSz cx="8229600" cy="14630400"/>
  <p:embeddedFontLst>
    <p:embeddedFont>
      <p:font typeface="Aptos Narrow" panose="020F0502020204030204" pitchFamily="34" charset="0"/>
      <p:regular r:id="rId15"/>
      <p:bold r:id="rId16"/>
      <p:italic r:id="rId17"/>
      <p:boldItalic r:id="rId18"/>
    </p:embeddedFont>
    <p:embeddedFont>
      <p:font typeface="Arimo" panose="020B0604020202020204" charset="0"/>
      <p:bold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D517-DED2-2E9B-4289-E48AF732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B208B-811F-C27C-A0DB-0157B394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EFC16-D3E7-00FD-E1AC-8AD4E9957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93044-82ED-C5B8-00A4-17A956BCF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1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4B548-29B3-BDB5-E4BF-298CC09FC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55906-0538-93FD-9BC2-561C3DB37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6A71F-529B-08A7-A76D-4779F43AA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E8106-2BD5-B3DC-828C-DE51E2962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98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E73F1-8EBA-9100-4F6D-6DA57F0D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2AB61-ED1C-183D-710D-DF24E7A97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85E5A-69A3-0015-15B2-333339A9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6E93-D9D1-4A1D-718E-1F3255ED5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C36A2-8915-BCCC-DDA2-712C993B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57A9B-EA22-4FDA-557F-3E4963274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02BB3-AFD6-05D0-3D75-777E2792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5D622-59FB-9295-5B20-5D7A7816E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0198"/>
            <a:ext cx="7468553" cy="1126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Title: Air Drawing App using Computer Vision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324124" y="3906083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SzPct val="100000"/>
              <a:buNone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Subtitle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: Statement Code: CV-06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839533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SzPct val="100000"/>
              <a:buNone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Tools Used</a:t>
            </a: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: Python, OpenCV, NumPy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372808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SzPct val="100000"/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Compiler : </a:t>
            </a: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Jupiter note book.</a:t>
            </a:r>
          </a:p>
          <a:p>
            <a:pPr marL="0" indent="0" algn="l">
              <a:lnSpc>
                <a:spcPts val="3000"/>
              </a:lnSpc>
              <a:buSzPct val="100000"/>
              <a:buNone/>
            </a:pP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3508"/>
            <a:ext cx="1087814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Code Snippet – Drawing Logic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27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if contours: 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x, y, w, h = cv2.boundingRect(contours[0]) 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if prev_x and prev_y: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92948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cv2.line(canvas, (prev_x, prev_y), (x, y), (0, 0, 255), 5) prev_x, prev_y = x, y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674" y="620059"/>
            <a:ext cx="3379470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Features 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437674" y="4114800"/>
            <a:ext cx="3379470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Applications</a:t>
            </a:r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FA5D22-FD73-9CC9-D942-D18FA0A1297E}"/>
              </a:ext>
            </a:extLst>
          </p:cNvPr>
          <p:cNvSpPr txBox="1"/>
          <p:nvPr/>
        </p:nvSpPr>
        <p:spPr>
          <a:xfrm>
            <a:off x="837724" y="1148576"/>
            <a:ext cx="131640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Real-time drawing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: The app captures movements instantly, allowing users to draw live on-screen with minimal delay or lag.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Color-based tracking: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It identifies and follows specific colored object, using HSV values to isolate and track the "pen."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No external hardware: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Only a webcam is required; the system works without needing styluses, sensors, or additional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Smooth and responsive: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Efficient contour detection and frame processing ensure fluid drawing actions and immediate system response to movement.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  <a:ea typeface="Arimo" panose="020B060402020202020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CDA3E-31CE-378E-8FFE-8BB4C880A1A6}"/>
              </a:ext>
            </a:extLst>
          </p:cNvPr>
          <p:cNvSpPr txBox="1"/>
          <p:nvPr/>
        </p:nvSpPr>
        <p:spPr>
          <a:xfrm>
            <a:off x="733187" y="4596884"/>
            <a:ext cx="131640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Kids’ Drawing Tool: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Provides an engaging and mess-free way for children to express creativity by drawing virtually with a color-tracked 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Touch-Free UI for Public Kiosks: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Enables hands-free interactions at public kiosks, reducing physical contact and enhancing hygiene in high-traffic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Motor-Impaired Assistance: 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Offers an accessible alternative for individuals with motor impairments, allowing them to create digital drawings with minimal physical effort.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Fun Interactive Learning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al" panose="020B0604020202020204" pitchFamily="34" charset="0"/>
              </a:rPr>
              <a:t>: Enhances learning by integrating engaging visual activities, making educational experiences more enjoyable through digital interaction.</a:t>
            </a: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  <a:ea typeface="Arimo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2181-4DF4-A1D5-CB8D-9A90AD6C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BD8668-7F0D-D96E-6977-30888FD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B15C2-7ECD-6E50-8E9F-E1B55401BFCF}"/>
              </a:ext>
            </a:extLst>
          </p:cNvPr>
          <p:cNvSpPr txBox="1"/>
          <p:nvPr/>
        </p:nvSpPr>
        <p:spPr>
          <a:xfrm>
            <a:off x="4544537" y="3299192"/>
            <a:ext cx="55413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b="1" dirty="0">
                <a:solidFill>
                  <a:srgbClr val="D9E1FF"/>
                </a:solidFill>
                <a:latin typeface="Aptos Narrow" panose="020B0004020202020204" pitchFamily="34" charset="0"/>
                <a:ea typeface="Arimo" panose="020B0604020202020204" charset="0"/>
                <a:cs typeface="Arimo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471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82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125" y="3516868"/>
            <a:ext cx="11130796" cy="678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Problem: Limited Digital Creation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7125" y="4800481"/>
            <a:ext cx="518874" cy="518874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1556623" y="4800481"/>
            <a:ext cx="3435429" cy="8139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Not Accessible for All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56623" y="5752743"/>
            <a:ext cx="3435429" cy="18448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People with motor issues struggle with traditional input methods.
</a:t>
            </a:r>
            <a:r>
              <a:rPr lang="en-US" sz="180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Solution:</a:t>
            </a: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Enables drawing through simple hand gestures.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22677" y="4800481"/>
            <a:ext cx="518874" cy="518874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8" name="Text 5"/>
          <p:cNvSpPr/>
          <p:nvPr/>
        </p:nvSpPr>
        <p:spPr>
          <a:xfrm>
            <a:off x="5972175" y="4800481"/>
            <a:ext cx="3435429" cy="8139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Access to Input Devices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5972175" y="5752743"/>
            <a:ext cx="3435429" cy="18448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Many users lack tools like stylus or touchscreens for digital drawing.
</a:t>
            </a:r>
            <a:r>
              <a:rPr lang="en-US" sz="180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Solution:</a:t>
            </a: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Draw using just a webcam and a colored object.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8228" y="4800481"/>
            <a:ext cx="518874" cy="518874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11" name="Text 8"/>
          <p:cNvSpPr/>
          <p:nvPr/>
        </p:nvSpPr>
        <p:spPr>
          <a:xfrm>
            <a:off x="10387727" y="4800481"/>
            <a:ext cx="3435429" cy="8139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Need for Touch-Free Interfaces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387727" y="5752743"/>
            <a:ext cx="3435429" cy="1475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Touch-based tools can spread germs in shared spaces.
</a:t>
            </a:r>
            <a:r>
              <a:rPr lang="en-US" sz="180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Solution:</a:t>
            </a:r>
            <a:r>
              <a:rPr lang="en-US" sz="1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Offers safe, contactless drawing interaction.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88406"/>
            <a:ext cx="3840242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Tools &amp; Technologies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37724" y="5050036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Python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16761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OpenCV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983486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NumPy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450211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Webcam / Laptop Camera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Jupiter Notebook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b="1" dirty="0">
              <a:solidFill>
                <a:srgbClr val="D9E1FF"/>
              </a:solidFill>
              <a:latin typeface="Arimo" panose="020B0604020202020204" pitchFamily="34" charset="0"/>
              <a:ea typeface="Arimo" panose="020B0604020202020204" pitchFamily="34" charset="-122"/>
              <a:cs typeface="Arimo" panose="020B0604020202020204" pitchFamily="34" charset="-120"/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574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Work Behind Air Drawing app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6132790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Detect colored object (e.g., Blue pen cap)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16917" y="3822740"/>
            <a:ext cx="6132790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Track its movement using contours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16917" y="5161121"/>
            <a:ext cx="6132790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Draw a line between previous and current positions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16917" y="6499503"/>
            <a:ext cx="6132790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Show live drawing on screen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283D-026E-69ED-5B30-78FA5A5B4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FA415A5-DE98-82B2-E6B0-530A5D74F27D}"/>
              </a:ext>
            </a:extLst>
          </p:cNvPr>
          <p:cNvSpPr/>
          <p:nvPr/>
        </p:nvSpPr>
        <p:spPr>
          <a:xfrm>
            <a:off x="367990" y="289932"/>
            <a:ext cx="13927873" cy="72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Work Behind Air Drawing app</a:t>
            </a:r>
            <a:endParaRPr lang="en-US" sz="4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932D93-8C03-5C1B-C367-71870A85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D7B3E9-3777-A3DB-06CA-47C5DC7C4C57}"/>
              </a:ext>
            </a:extLst>
          </p:cNvPr>
          <p:cNvSpPr txBox="1"/>
          <p:nvPr/>
        </p:nvSpPr>
        <p:spPr>
          <a:xfrm>
            <a:off x="735981" y="925551"/>
            <a:ext cx="12968869" cy="369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Aptos Narrow" panose="020B0004020202020204" pitchFamily="34" charset="0"/>
              </a:rPr>
              <a:t>1.Introduction &amp; Objective</a:t>
            </a:r>
          </a:p>
          <a:p>
            <a:pPr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D9E1FF"/>
                </a:solidFill>
                <a:latin typeface="Aptos Narrow" panose="020B0004020202020204" pitchFamily="34" charset="0"/>
              </a:rPr>
              <a:t>Virtual Paint Using Color Detection</a:t>
            </a:r>
            <a:endParaRPr lang="en-US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program uses a webcam and OpenCV to track a colored object in real-time.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object acts like a brush to draw on a virtual canvas.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It supports multiple colors: Blue, Green, Red, and Yellow.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You can also switch colors or clear the canvas using on-screen buttons.</a:t>
            </a:r>
          </a:p>
          <a:p>
            <a:pPr>
              <a:lnSpc>
                <a:spcPct val="150000"/>
              </a:lnSpc>
            </a:pP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EDCC3-5BC4-0872-FEF9-846844F42F94}"/>
              </a:ext>
            </a:extLst>
          </p:cNvPr>
          <p:cNvSpPr txBox="1"/>
          <p:nvPr/>
        </p:nvSpPr>
        <p:spPr>
          <a:xfrm>
            <a:off x="735981" y="4371279"/>
            <a:ext cx="13069229" cy="318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Aptos Narrow" panose="020B0004020202020204" pitchFamily="34" charset="0"/>
              </a:rPr>
              <a:t>2.Setting Up the Interface</a:t>
            </a:r>
          </a:p>
          <a:p>
            <a:pPr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D9E1FF"/>
                </a:solidFill>
                <a:latin typeface="Aptos Narrow" panose="020B0004020202020204" pitchFamily="34" charset="0"/>
              </a:rPr>
              <a:t>Trackbars &amp; Canvas Setup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cv2.createTrackbar() creates sliders to set HSV (Hue, Saturation, Value) color range for object detection.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9E1FF"/>
                </a:solidFill>
                <a:latin typeface="Aptos Narrow" panose="020B0004020202020204" pitchFamily="34" charset="0"/>
              </a:rPr>
              <a:t>paintWindow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: A white canvas where drawing happens.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Colored rectangles at the top of the screen act as buttons (Clear, Blue, Green, Red, Yellow).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Text labels are added using cv2.putText().</a:t>
            </a: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9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F4268-4224-7EDD-93BD-93D35E87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122B5C2-DC76-8528-32D0-7DE6F2E1805D}"/>
              </a:ext>
            </a:extLst>
          </p:cNvPr>
          <p:cNvSpPr/>
          <p:nvPr/>
        </p:nvSpPr>
        <p:spPr>
          <a:xfrm>
            <a:off x="367990" y="289932"/>
            <a:ext cx="13927873" cy="72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Work Behind Air Drawing app</a:t>
            </a:r>
            <a:endParaRPr lang="en-US" sz="4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8BFE1-CC03-429C-CA9B-6FDD82BC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1EE4DA-02A4-A87D-7C0F-5A507AB1D132}"/>
              </a:ext>
            </a:extLst>
          </p:cNvPr>
          <p:cNvSpPr txBox="1"/>
          <p:nvPr/>
        </p:nvSpPr>
        <p:spPr>
          <a:xfrm>
            <a:off x="735981" y="740269"/>
            <a:ext cx="12968869" cy="318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Aptos Narrow" panose="020B0004020202020204" pitchFamily="34" charset="0"/>
              </a:rPr>
              <a:t>3. Capturing and Processing Video</a:t>
            </a:r>
          </a:p>
          <a:p>
            <a:pPr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D9E1FF"/>
                </a:solidFill>
                <a:latin typeface="Aptos Narrow" panose="020B0004020202020204" pitchFamily="34" charset="0"/>
              </a:rPr>
              <a:t>Frame Processing &amp; Color Detection</a:t>
            </a:r>
            <a:endParaRPr lang="en-US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cap = cv2.VideoCapture(0) opens the webcam.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Each frame is flipped (cv2.flip()) and converted to HSV (cv2.cvtColor()).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HSV range from trackbars is used to generate a mask of the detected color (cv2.inRange()).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Morphological operations clean the mask: erode, open, and dilate.</a:t>
            </a: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CD5CC-479A-7D6B-EDE5-A6D5240385CA}"/>
              </a:ext>
            </a:extLst>
          </p:cNvPr>
          <p:cNvSpPr txBox="1"/>
          <p:nvPr/>
        </p:nvSpPr>
        <p:spPr>
          <a:xfrm>
            <a:off x="735981" y="3923128"/>
            <a:ext cx="13559882" cy="41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Aptos Narrow" panose="020B0004020202020204" pitchFamily="34" charset="0"/>
              </a:rPr>
              <a:t>4. Detecting the Marker and Handling Buttons</a:t>
            </a:r>
          </a:p>
          <a:p>
            <a:pPr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D9E1FF"/>
                </a:solidFill>
                <a:latin typeface="Aptos Narrow" panose="020B0004020202020204" pitchFamily="34" charset="0"/>
              </a:rPr>
              <a:t>Contour Detection &amp; User Interaction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Contours in the mask are found using cv2.findContours().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largest contour is considered the marker.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If marker is near the top (y ≤ 65), it checks for button press: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Clear: resets all points.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Color buttons: changes brush color.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Else, marker coordinates are stored for drawing.</a:t>
            </a: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0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E7849-E540-3A30-E6C8-A59DBF1A9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F99FD8B-676E-C14F-0A94-034004D810BB}"/>
              </a:ext>
            </a:extLst>
          </p:cNvPr>
          <p:cNvSpPr/>
          <p:nvPr/>
        </p:nvSpPr>
        <p:spPr>
          <a:xfrm>
            <a:off x="367990" y="289932"/>
            <a:ext cx="13927873" cy="72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Work Behind Air Drawing app</a:t>
            </a:r>
            <a:endParaRPr lang="en-US" sz="4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49C56-BA68-39C2-5CE8-2AFD0A58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448D3-349C-2D46-6DA6-2FB679C0CCFB}"/>
              </a:ext>
            </a:extLst>
          </p:cNvPr>
          <p:cNvSpPr txBox="1"/>
          <p:nvPr/>
        </p:nvSpPr>
        <p:spPr>
          <a:xfrm>
            <a:off x="925551" y="1201589"/>
            <a:ext cx="12812751" cy="622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Aptos Narrow" panose="020B0004020202020204" pitchFamily="34" charset="0"/>
              </a:rPr>
              <a:t>5. Drawing Mechanism &amp; Output</a:t>
            </a:r>
          </a:p>
          <a:p>
            <a:pPr>
              <a:lnSpc>
                <a:spcPct val="150000"/>
              </a:lnSpc>
              <a:buNone/>
            </a:pPr>
            <a:r>
              <a:rPr lang="en-US" sz="2200" i="1" dirty="0">
                <a:solidFill>
                  <a:srgbClr val="D9E1FF"/>
                </a:solidFill>
                <a:latin typeface="Aptos Narrow" panose="020B0004020202020204" pitchFamily="34" charset="0"/>
              </a:rPr>
              <a:t>Drawing on Frame and Canvas</a:t>
            </a:r>
            <a:endParaRPr lang="en-US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Points are stored in deques based on color (Blue, Green, Red, Yellow).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cv2.line() draws connecting lines between points.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Drawing happens on both: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live video feed (frame).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persistent white canvas (</a:t>
            </a:r>
            <a:r>
              <a:rPr lang="en-US" sz="2200" dirty="0" err="1">
                <a:solidFill>
                  <a:srgbClr val="D9E1FF"/>
                </a:solidFill>
                <a:latin typeface="Aptos Narrow" panose="020B0004020202020204" pitchFamily="34" charset="0"/>
              </a:rPr>
              <a:t>paintWindow</a:t>
            </a: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cv2.imshow() displays: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Live tracking,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canvas,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The binary mask.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9E1FF"/>
                </a:solidFill>
                <a:latin typeface="Aptos Narrow" panose="020B0004020202020204" pitchFamily="34" charset="0"/>
              </a:rPr>
              <a:t>Pressing ‘q’ quits the program.</a:t>
            </a:r>
            <a:endParaRPr lang="en-IN" sz="2200" dirty="0">
              <a:solidFill>
                <a:srgbClr val="D9E1FF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6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42154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Code Snippet – Color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09161"/>
            <a:ext cx="7468553" cy="1182529"/>
          </a:xfrm>
          <a:prstGeom prst="roundRect">
            <a:avLst>
              <a:gd name="adj" fmla="val 3036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6563439" y="3048476"/>
            <a:ext cx="6989921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hsv = cv2.cvtColor(frame, cv2.COLOR_BGR2HSV)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324124" y="4231005"/>
            <a:ext cx="7468553" cy="1182529"/>
          </a:xfrm>
          <a:prstGeom prst="roundRect">
            <a:avLst>
              <a:gd name="adj" fmla="val 3036"/>
            </a:avLst>
          </a:prstGeom>
          <a:solidFill>
            <a:srgbClr val="2B2952"/>
          </a:solidFill>
        </p:spPr>
      </p:sp>
      <p:sp>
        <p:nvSpPr>
          <p:cNvPr id="7" name="Text 4"/>
          <p:cNvSpPr/>
          <p:nvPr/>
        </p:nvSpPr>
        <p:spPr>
          <a:xfrm>
            <a:off x="6563439" y="4470321"/>
            <a:ext cx="6989921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mask = cv2.inRange(hsv, lower_red, upper_red)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324124" y="5652849"/>
            <a:ext cx="7468553" cy="1534477"/>
          </a:xfrm>
          <a:prstGeom prst="roundRect">
            <a:avLst>
              <a:gd name="adj" fmla="val 2340"/>
            </a:avLst>
          </a:prstGeom>
          <a:solidFill>
            <a:srgbClr val="2B2952"/>
          </a:solidFill>
        </p:spPr>
      </p:sp>
      <p:sp>
        <p:nvSpPr>
          <p:cNvPr id="9" name="Text 6"/>
          <p:cNvSpPr/>
          <p:nvPr/>
        </p:nvSpPr>
        <p:spPr>
          <a:xfrm>
            <a:off x="6563439" y="5892165"/>
            <a:ext cx="6989921" cy="10558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contours, _ = cv2.findContours(mask, cv2.RETR_EXTERNAL, cv2.CHAIN_APPROX_SIMPLE)</a:t>
            </a: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951" y="677108"/>
            <a:ext cx="11716345" cy="470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Running the Air Drawing App – Main Loop &amp; Exit Handling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9951" y="1387554"/>
            <a:ext cx="2287072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Starting video capture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59951" y="1862733"/>
            <a:ext cx="13510498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cap = cv2.VideoCapture(0)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9951" y="2358628"/>
            <a:ext cx="1882259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 loop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59951" y="2833807"/>
            <a:ext cx="13510498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while True: success, frame = cap.read() if not success: break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59951" y="3269694"/>
            <a:ext cx="13510498" cy="3311604"/>
          </a:xfrm>
          <a:prstGeom prst="roundRect">
            <a:avLst>
              <a:gd name="adj" fmla="val 725"/>
            </a:avLst>
          </a:prstGeom>
          <a:solidFill>
            <a:srgbClr val="0F004D"/>
          </a:solidFill>
        </p:spPr>
      </p:sp>
      <p:sp>
        <p:nvSpPr>
          <p:cNvPr id="8" name="Shape 6"/>
          <p:cNvSpPr/>
          <p:nvPr/>
        </p:nvSpPr>
        <p:spPr>
          <a:xfrm>
            <a:off x="551974" y="3269694"/>
            <a:ext cx="13526452" cy="3311604"/>
          </a:xfrm>
          <a:prstGeom prst="roundRect">
            <a:avLst>
              <a:gd name="adj" fmla="val 725"/>
            </a:avLst>
          </a:prstGeom>
          <a:solidFill>
            <a:srgbClr val="0F004D"/>
          </a:solidFill>
        </p:spPr>
      </p:sp>
      <p:sp>
        <p:nvSpPr>
          <p:cNvPr id="9" name="Text 7"/>
          <p:cNvSpPr/>
          <p:nvPr/>
        </p:nvSpPr>
        <p:spPr>
          <a:xfrm>
            <a:off x="711875" y="3389590"/>
            <a:ext cx="13206651" cy="3071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highlight>
                  <a:srgbClr val="0F004D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Flip the frame (mirror effect)
frame = cv2.flip(frame, 1)
# Your processing logic goes here
# (e.g., color detection, drawing, gesture recognition)
cv2.imshow("Air Drawing App", frame)
# Exit condition: Press 'q' to quit
if cv2.waitKey(1) &amp; 0xFF == ord('q'):
    break
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59951" y="6821210"/>
            <a:ext cx="2065377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Releasing resources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559951" y="7296388"/>
            <a:ext cx="13510498" cy="255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cap.release() cv2.destroyAllWindows()</a:t>
            </a:r>
            <a:endParaRPr lang="en-US" sz="12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80" y="7736205"/>
            <a:ext cx="1630680" cy="385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Air-Drawing-App-using-Computer-Vision (1)[1]</Template>
  <TotalTime>2</TotalTime>
  <Words>1000</Words>
  <Application>Microsoft Office PowerPoint</Application>
  <PresentationFormat>Custom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Calibri</vt:lpstr>
      <vt:lpstr>Syne Bold</vt:lpstr>
      <vt:lpstr>Aptos Narrow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V T</dc:creator>
  <cp:lastModifiedBy>V T</cp:lastModifiedBy>
  <cp:revision>1</cp:revision>
  <dcterms:created xsi:type="dcterms:W3CDTF">2025-06-17T16:38:01Z</dcterms:created>
  <dcterms:modified xsi:type="dcterms:W3CDTF">2025-06-17T16:40:13Z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6419F12603DA4413968C78F0E8B45470_12</vt:lpwstr>
  </property>
  <property fmtid="{D5CDD505-2E9C-101B-9397-08002B2CF9AE}" pid="3" name="KSOProductBuildVer">
    <vt:lpwstr>2057-12.2.0.20796</vt:lpwstr>
  </property>
</Properties>
</file>